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0" r:id="rId6"/>
    <p:sldId id="259" r:id="rId7"/>
    <p:sldId id="261" r:id="rId8"/>
    <p:sldId id="283" r:id="rId9"/>
    <p:sldId id="269" r:id="rId10"/>
    <p:sldId id="272" r:id="rId11"/>
    <p:sldId id="273" r:id="rId12"/>
    <p:sldId id="274" r:id="rId13"/>
    <p:sldId id="284" r:id="rId14"/>
    <p:sldId id="276" r:id="rId15"/>
    <p:sldId id="285" r:id="rId16"/>
    <p:sldId id="280" r:id="rId17"/>
    <p:sldId id="286" r:id="rId18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D6A"/>
    <a:srgbClr val="D9292C"/>
    <a:srgbClr val="D3E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3E76F2-DBBB-09BA-981D-7D5CF1755393}" v="6" dt="2025-04-30T14:21:33.6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541" autoAdjust="0"/>
    <p:restoredTop sz="97205"/>
  </p:normalViewPr>
  <p:slideViewPr>
    <p:cSldViewPr snapToGrid="0" snapToObjects="1">
      <p:cViewPr varScale="1">
        <p:scale>
          <a:sx n="63" d="100"/>
          <a:sy n="63" d="100"/>
        </p:scale>
        <p:origin x="3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545F7-3075-4E4D-B2DC-106CE42B8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B23B20-79DB-9F47-956B-149E86E21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05E2AA-0113-EF4E-B4FD-30B659BC3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A6CBE4-4501-D747-B3C9-E2B4658EE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07E3B-A15F-E04D-9A09-6C6C9EF93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6590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A9CA2-81B6-0A45-9799-C2E30170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A22EF36-5628-CB42-AB73-62207DE93D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BCF7A7-9C29-9648-B388-26F0D102C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3A66F4-F7C7-0D4A-97E1-0A3CE711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949B6F-A6A5-3E4A-A176-28FAEAFE1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49652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46B2D6-ABDD-D243-AAA1-4F4E0E573A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1EE797-FE2B-8842-8C42-3A029BD51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56785F-6709-B546-A6C4-2B37A6C8E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A939FA-A7F5-D14E-96DA-65A6D2570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93D692-C68D-9644-97A3-A3C6F7AAB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2331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636505-DCBA-AD4F-A36C-AB7792311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9A7609-C05D-E745-857B-B1A4BF0D1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1D39B-F240-A848-8936-49FFE81F3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EB95FB-07C6-1F40-91DF-57BDA7DC8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4DC2CB-194A-2A42-9DF5-E511D3C23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20292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6CE55-996B-854D-B76B-B854298F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94061D-2FD8-5A48-8F07-F27969DD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4048BD-0308-9E4C-B0A5-A5D9E0AA1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AC5E1B-FC73-0344-9CB9-6680B3AC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C3C382-9824-B54F-BFCC-05EBE49A0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880150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13FE77-3800-1C42-BC26-CE842CB58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71C3CD-9B6C-8749-831E-D105FE55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846C67F-2EDA-D140-90B2-A0A913612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BEA6E6-2C70-FF40-A0E0-5777B6D1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131927-CDF1-6B4E-BBAB-0A254376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544A58-0198-3247-A259-03179329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5519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E309D-CAD5-FD47-AD18-69A2B8846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983ED9-FB7C-8A4F-B5E5-480A13BFB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AF6E4E-B2DD-3F4C-9422-4C0A27CEFE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D7F1DE6-C289-8E4A-AE7E-981655AC8B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F53995-7E9B-E349-A662-5AB2EF07D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49E293-746E-704F-856F-A14C217D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6494441-DF88-3740-A0E5-EC1C991A4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745FDF-568F-1848-9845-0BD745F10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2992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287544-03B9-6D49-B2ED-88FB272B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00EA23-E3C6-D34A-A4D7-5EEEBCA1D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1B92D2B-F03A-D348-BEE6-73EEF4B8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B4FC92-94F3-B24D-8237-705B09ADB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282413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BA045A-F328-BA4D-ABC4-88C8EDB0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FA0BD8-96D5-E244-A836-84FA389BD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BB23268-C58C-AA46-A16A-3FE6BBE43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297300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CB3062-77A8-224E-B329-30CFC036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26897EF-25A0-D34A-B279-D6E403A48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5F6F6E9-180F-BE4D-8ACD-0969008A0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BCA5FA-7CD8-B347-B64F-3DB3181FA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6212D88-AB44-2649-991C-F47C7C77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8A6BE4-25ED-1040-8AD2-3B4DE644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2850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ECFD6A-2E08-1A4E-A2AB-D05CB9762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1D577F-FC57-FF4F-8C48-E062D5D6F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38E7E8-9ACE-2649-B887-EB6F97CD5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429990A-92C7-7F40-9DF8-A77FF3C3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1FD46A-DC2A-A847-AAE2-45ABC924B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C97569-54A2-C24E-90CE-C1FF6D9C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978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D44DAF-1AD0-EE43-82F6-5500E06EF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BE04A9-EF2E-1541-8B6F-E4F02563E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B51109-C009-7543-A899-67D884DFE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87234-8CE2-0746-9E4B-EC10A6E072B7}" type="datetimeFigureOut">
              <a:rPr lang="es-UY" smtClean="0"/>
              <a:t>19/5/2025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82E56C-216B-7047-9BD0-20062DF29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5F8269-DF7B-1247-B57F-F4C2F08C5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A5FC2-4344-A142-89FD-DFF4E56EA9BB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227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ab.org.uy/" TargetMode="External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hyperlink" Target="mailto:infocopab@copab.org.u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www.bcu.gub.uy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155F968-AFB6-0946-8B12-7571B1CE5EB3}"/>
              </a:ext>
            </a:extLst>
          </p:cNvPr>
          <p:cNvSpPr txBox="1"/>
          <p:nvPr/>
        </p:nvSpPr>
        <p:spPr>
          <a:xfrm>
            <a:off x="849898" y="1882423"/>
            <a:ext cx="34996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500" b="1" dirty="0">
                <a:solidFill>
                  <a:srgbClr val="D9292C"/>
                </a:solidFill>
                <a:latin typeface="Santander Text Light" panose="020B0304020201020104" pitchFamily="34" charset="77"/>
              </a:rPr>
              <a:t>CRÉDITO</a:t>
            </a:r>
          </a:p>
          <a:p>
            <a:r>
              <a:rPr lang="es-UY" sz="6500" b="1" dirty="0">
                <a:solidFill>
                  <a:srgbClr val="D9292C"/>
                </a:solidFill>
                <a:latin typeface="Santander Text Light" panose="020B0304020201020104" pitchFamily="34" charset="77"/>
              </a:rPr>
              <a:t>COCHE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D9D872-FB32-8F43-B614-6493DB463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627"/>
          <a:stretch/>
        </p:blipFill>
        <p:spPr>
          <a:xfrm>
            <a:off x="6797616" y="952500"/>
            <a:ext cx="5394384" cy="4953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EC75934-AEF2-684A-9A8B-D39803559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078" y="5905500"/>
            <a:ext cx="18542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6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CRÉDITO COCHE EMPRESAS TASA 0%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59089" y="905009"/>
            <a:ext cx="9774077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Moneda: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Dólares Americanos (USD).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Plazo: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12 meses, plazo máximo 36 meses.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Arial" panose="020B0604020202020204" pitchFamily="34" charset="0"/>
              <a:buChar char="•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Porcentaje de financiación: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50% del valor de compraventa del vehículo.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Montos del préstamo: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Mínimo: USD 5.000.</a:t>
            </a:r>
            <a:endParaRPr lang="es-UY" sz="8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Modalidad de pago: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Débito en cuenta Santander.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Garantía: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A sola firma.</a:t>
            </a:r>
            <a:endParaRPr lang="es-UY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" panose="020B0504020201020104" pitchFamily="34" charset="77"/>
            </a:endParaRP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Gastos de otorgamiento: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Seguro de vida: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empresas Unipersonales deberán abonar un 0,10%  (Sobre capital financiado multiplicado por la cantidad de meses del préstamo).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Comisión: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Santander Realiza Tasa 0% con todas las marcas de plaza. Dependerá de la automotora si realiza este tipo de crédito o no.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Destino: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Compra de vehículos 0 Km.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631CED-7588-6941-AA48-324DF59EAE15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7E7860A-6258-134B-9973-780F322F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A73E902-3A7F-174E-84A2-A6AF3C9E8927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02961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LEASING CON TASA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61578" y="1050608"/>
            <a:ext cx="9832547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Moneda: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Dólares estadounidenses (USD), Pesos Uruguayos (UYU) o Unidades Indexadas (UI).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Plazo: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36 meses – Máximo 60 meses.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Porcentaje de financiación: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60% -Máximo 100% del valor comercial del bien.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USD 5.000 o su equivalente. 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Garantía: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Vehículo en Leasing y fianza Solidaria (se deberá presentar solvencia patrimonial suficiente en los casos que corresponda).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Modalidad de pago: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Crédito amortizable con pagos mensuales a través de débito automático en cuenta.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Tasa: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La tasa de la operación se definirá para cada caso de acuerdo a las características de la misma y condiciones de mercado.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Seguro: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El bien a financiar deberá contar con un Seguro Total por todo el período de financiación.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033677B-AC26-3947-AC9E-76B871AF9709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EE0BF81-9BE4-B843-97E8-5386D9C9D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AA872C63-3961-7840-A7DC-69703A104580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3472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LEASING TASA 0%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59089" y="905009"/>
            <a:ext cx="9774077" cy="4824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Moneda: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Dólares Americanos (USD).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Plazo: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36meses.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Arial" panose="020B0604020202020204" pitchFamily="34" charset="0"/>
              <a:buChar char="•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Porcentaje de financiación: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60%, máximo 100% del valor de compraventa del vehículo.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Montos del préstamo: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Mínimo: USD 5.000.</a:t>
            </a:r>
            <a:endParaRPr lang="es-UY" sz="8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Modalidad de pago: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Débito en cuenta Santander.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Garantía: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Vehículo en Leasing y fianza Solidaria (se deberá presentar solvencia patrimonial suficiente en los casos que corresponda).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Gastos de otorgamiento: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Comisión cliente: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3,5% + IVA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Condiciones: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Santander Realiza Tasa 0% con todas las marcas de plaza. Dependerá de la automotora si realiza este tipo de crédito o no.</a:t>
            </a:r>
          </a:p>
          <a:p>
            <a:pPr marL="171450" indent="-171450">
              <a:spcBef>
                <a:spcPts val="9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Seguro:</a:t>
            </a:r>
          </a:p>
          <a:p>
            <a:pPr>
              <a:spcBef>
                <a:spcPts val="9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El bien a financiar deberá contar con un Seguro Total por todo el período de la financiación.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E631CED-7588-6941-AA48-324DF59EAE15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7E7860A-6258-134B-9973-780F322FA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BA73E902-3A7F-174E-84A2-A6AF3C9E8927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04060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GASTOS DEL LEASING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64973" y="946436"/>
            <a:ext cx="10238456" cy="271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Honorarios por controlar y confeccionar el contrato: $4.200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Honorarios por certificación de formulario para empadronar: $2.583 + IVA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Montepíos por certificación d e formulario para empadronar: $478 + IVA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Montepíos por certificación de carta para IMM: $478 + IVA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Gestoría: $1.300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" panose="020B0504020201020104" pitchFamily="34" charset="77"/>
            </a:endParaRP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endParaRPr lang="es-ES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" panose="020B0504020201020104" pitchFamily="34" charset="77"/>
            </a:endParaRP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ES" sz="9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No se incluye en el listado anterior las Tasas de Inscripción, ya que deberán ser abonadas por el Escribano al momento de presentar la documentación completa y en forma para proceder con la inscripción. Dado que los gastos notariales y honorarios sufren variaciones por actualizaciones semestrales, los mismos se informarán al momento de la consulta del Cliente por este producto.</a:t>
            </a:r>
            <a:endParaRPr lang="es-UY" sz="900" i="1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17276C2-7817-4448-8197-50C539B2FE41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189C93C-0B6E-D040-99FD-6C75CC7C7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E7F3020-A43C-634A-BEB5-9519F02853C3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04083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10711-82F0-B612-5C8D-1271A7E97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9F6109A9-512C-1771-448C-C78D5316B99C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0E85AF5-174C-C9F3-1A16-5EB5C585419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E10DF52-B0B6-43BC-77EE-030968BD2EE7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3AE49FC-E214-5D2D-BE79-6E7C10A60CFC}"/>
              </a:ext>
            </a:extLst>
          </p:cNvPr>
          <p:cNvSpPr txBox="1"/>
          <p:nvPr/>
        </p:nvSpPr>
        <p:spPr>
          <a:xfrm>
            <a:off x="864973" y="946436"/>
            <a:ext cx="10238456" cy="277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ES" sz="900" b="0" i="0" dirty="0">
                <a:solidFill>
                  <a:srgbClr val="424242"/>
                </a:solidFill>
                <a:effectLst/>
                <a:latin typeface="Aptos" panose="020B0004020202020204" pitchFamily="34" charset="0"/>
              </a:rPr>
              <a:t>“Infórmese sobre la Garantía de Depósitos, en su institución de intermediación financiera o en el sitio web </a:t>
            </a:r>
            <a:r>
              <a:rPr lang="es-ES" sz="900" b="0" i="0" dirty="0">
                <a:effectLst/>
                <a:latin typeface="Aptos" panose="020B0004020202020204" pitchFamily="34" charset="0"/>
                <a:hlinkClick r:id="rId3"/>
              </a:rPr>
              <a:t>www.copab.org.uy</a:t>
            </a:r>
            <a:r>
              <a:rPr lang="es-ES" sz="900" b="0" i="0" dirty="0">
                <a:solidFill>
                  <a:srgbClr val="424242"/>
                </a:solidFill>
                <a:effectLst/>
                <a:latin typeface="Aptos" panose="020B0004020202020204" pitchFamily="34" charset="0"/>
              </a:rPr>
              <a:t>, o en el correo electrónico </a:t>
            </a:r>
            <a:r>
              <a:rPr lang="es-ES" sz="900" b="0" i="0" dirty="0">
                <a:effectLst/>
                <a:latin typeface="Aptos" panose="020B0004020202020204" pitchFamily="34" charset="0"/>
                <a:hlinkClick r:id="rId4"/>
              </a:rPr>
              <a:t>infocopab@copab.org.uy</a:t>
            </a:r>
            <a:r>
              <a:rPr lang="es-ES" sz="900" b="0" i="0" dirty="0">
                <a:solidFill>
                  <a:srgbClr val="424242"/>
                </a:solidFill>
                <a:effectLst/>
                <a:latin typeface="Aptos" panose="020B0004020202020204" pitchFamily="34" charset="0"/>
              </a:rPr>
              <a:t>”</a:t>
            </a:r>
            <a:endParaRPr lang="es-UY" sz="900" i="1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D63699F-8B44-009F-FB7A-122658C84379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06AD97-C679-CF62-216D-8F975DFF68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3B4198F4-CF62-238A-73A7-0C1F724379C7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509824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A838C5-627B-BE42-AF35-61B592FA8C7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058B28E-56FB-A247-9D23-E8093F7A60E0}"/>
              </a:ext>
            </a:extLst>
          </p:cNvPr>
          <p:cNvSpPr txBox="1"/>
          <p:nvPr/>
        </p:nvSpPr>
        <p:spPr>
          <a:xfrm>
            <a:off x="693379" y="2382559"/>
            <a:ext cx="7560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CRÉDITO COCHE</a:t>
            </a:r>
          </a:p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INDIVIDUOS</a:t>
            </a:r>
          </a:p>
        </p:txBody>
      </p:sp>
    </p:spTree>
    <p:extLst>
      <p:ext uri="{BB962C8B-B14F-4D97-AF65-F5344CB8AC3E}">
        <p14:creationId xmlns:p14="http://schemas.microsoft.com/office/powerpoint/2010/main" val="1278291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¿A QUIÉN ESTÁ DIRIGIDO?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FD8237-54DC-4E46-94FF-BAB35E6BA0DD}"/>
              </a:ext>
            </a:extLst>
          </p:cNvPr>
          <p:cNvSpPr txBox="1"/>
          <p:nvPr/>
        </p:nvSpPr>
        <p:spPr>
          <a:xfrm>
            <a:off x="426083" y="785221"/>
            <a:ext cx="6847929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Público objetivo – Personas Físicas que reúnan los siguientes requisitos: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9380CB0-C5A3-4746-B23A-91E635A084A3}"/>
              </a:ext>
            </a:extLst>
          </p:cNvPr>
          <p:cNvSpPr txBox="1"/>
          <p:nvPr/>
        </p:nvSpPr>
        <p:spPr>
          <a:xfrm>
            <a:off x="644434" y="1293819"/>
            <a:ext cx="9927772" cy="370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Edad: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Mínimo 18 años. </a:t>
            </a:r>
          </a:p>
          <a:p>
            <a:pPr>
              <a:lnSpc>
                <a:spcPts val="36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        Máximo Efectivo: 82 años al momento de la incorporación y 85 al momento del pago de la última cuota.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Personas Físicas, clientes o no clientes de Banco Santander.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Ser residente, tener su principal fuente de ingresos en Uruguay. El titular del crédito debe coincidir con el tiular del bien.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Ingresos líquidos superiores a $U 20.000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del titular del crédito.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Antigüedad laboral: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6 meses para trabajadores dependientes y 2 años para trabajadores independientes.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No deberá registrar antecedentes negativos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de acuerdo a los parámetros actuales definidos por el dpto. de riesgos (titulares, cónyugues y empresas si corresponde).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Para créditos que superen los USD 20.000,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el cliente deberá presentar Solvencia Patrimonial superior a los USD 50.000 libre de gravámenes.</a:t>
            </a:r>
          </a:p>
          <a:p>
            <a:pPr marL="171450" indent="-171450">
              <a:lnSpc>
                <a:spcPts val="36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Para créditos mayores a USD 30.000 o su equivalente en $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se deberá firmar una Declaración Personal de Salud de acuerdo a modelo establecido por el Banco.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7F9E0C4C-6CDB-F24C-AAD3-F4771CB9915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8E16A9C7-6143-5547-AF47-D4638458317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865DDA5-FC60-B64C-BAC5-A1B2969C5E5E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5F830E77-DA8C-3444-A631-47178C294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6794AD14-8218-414E-8920-C6C1BD1E9BBA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08082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CRÉDITO COCHE TASA 0%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EFD8237-54DC-4E46-94FF-BAB35E6BA0DD}"/>
              </a:ext>
            </a:extLst>
          </p:cNvPr>
          <p:cNvSpPr txBox="1"/>
          <p:nvPr/>
        </p:nvSpPr>
        <p:spPr>
          <a:xfrm>
            <a:off x="432035" y="674645"/>
            <a:ext cx="6847929" cy="413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s-UY" sz="1000" dirty="0">
                <a:solidFill>
                  <a:srgbClr val="FF0000"/>
                </a:solidFill>
                <a:latin typeface="Santander Text" panose="020B0504020201020104" pitchFamily="34" charset="77"/>
              </a:rPr>
              <a:t>Compra de vehículo 0km o usado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C9380CB0-C5A3-4746-B23A-91E635A084A3}"/>
              </a:ext>
            </a:extLst>
          </p:cNvPr>
          <p:cNvSpPr txBox="1"/>
          <p:nvPr/>
        </p:nvSpPr>
        <p:spPr>
          <a:xfrm>
            <a:off x="740875" y="1091404"/>
            <a:ext cx="8000353" cy="48092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Moneda: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Dólares Americanos USD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Plazo: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12 meses. Máximo 36 meses.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Porcentaje de financiación: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Hasta 50% del valor del vehículo.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Montos del préstamo </a:t>
            </a:r>
            <a:r>
              <a:rPr lang="es-UY" sz="1000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1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Mínimo: USD 2.000, Máximo: USD 50.000 (clientes Select USD 75.000)</a:t>
            </a:r>
            <a:r>
              <a:rPr lang="es-UY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Garantía: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A sola firma, sin prenda sobre el vehículo.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Modalidad de pago: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Débito en cuenta Santander. 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Gastos: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tabLst>
                <a:tab pos="268288" algn="l"/>
              </a:tabLst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	Comisión: 4% + IVA sobre capital financiado con un mínimo de 150 USD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Arial" panose="020B0604020202020204" pitchFamily="34" charset="0"/>
              <a:buChar char="•"/>
              <a:tabLst>
                <a:tab pos="268288" algn="l"/>
              </a:tabLst>
            </a:pPr>
            <a:r>
              <a:rPr lang="es-UY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Seguro de vida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: la cuota incluye seguro de vida por fallecimiento. 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El capital asegurado corresponde al  el saldo  adeudado con “Banco Santander S.A.” o su cesionario legal o convencional, a cualquier título. Tasa: 0,55 ‰ mensual sobre saldo de deuda. Empresa aseguradora: Zurich </a:t>
            </a:r>
            <a:r>
              <a:rPr lang="es-ES" sz="1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Sanander</a:t>
            </a:r>
            <a:r>
              <a:rPr lang="es-E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/>
              </a:rPr>
              <a:t> Uruguay S.A</a:t>
            </a:r>
            <a:endParaRPr lang="es-UY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/>
            </a:endParaRP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Concesionario: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tabLst>
                <a:tab pos="268288" algn="l"/>
              </a:tabLst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Santander  realiza Tasa 0% con todas las marcas de plaza. Dependerá de la automotoras si realiza este tipo de préstamos o no.</a:t>
            </a:r>
          </a:p>
          <a:p>
            <a:pPr marL="171450" indent="-171450"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Relación Cuota / Ingreso:</a:t>
            </a:r>
          </a:p>
          <a:p>
            <a:pPr>
              <a:lnSpc>
                <a:spcPts val="1500"/>
              </a:lnSpc>
              <a:spcBef>
                <a:spcPts val="3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 USD 15% de los ingresos mensuales.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A7EDAE-3063-544F-80CD-F7DDDD7031A5}"/>
              </a:ext>
            </a:extLst>
          </p:cNvPr>
          <p:cNvSpPr txBox="1"/>
          <p:nvPr/>
        </p:nvSpPr>
        <p:spPr>
          <a:xfrm>
            <a:off x="347625" y="5825775"/>
            <a:ext cx="11496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baseline="300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1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 Para endeudamiento global superior a USD 20.000, se requiere solvencia mayor o igual a USD 50.000 libre de obligaciones y gravámenes.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B600B62-83C3-6C47-B5A4-1E20F44164AC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A55503A-D3B6-BD44-B353-EC8E4381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8FDD923-2616-644C-9D53-7A026811073B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84351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A838C5-627B-BE42-AF35-61B592FA8C7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058B28E-56FB-A247-9D23-E8093F7A60E0}"/>
              </a:ext>
            </a:extLst>
          </p:cNvPr>
          <p:cNvSpPr txBox="1"/>
          <p:nvPr/>
        </p:nvSpPr>
        <p:spPr>
          <a:xfrm>
            <a:off x="693379" y="2382559"/>
            <a:ext cx="7560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DOCUMENTACIÓN</a:t>
            </a:r>
          </a:p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REQUERIDA</a:t>
            </a:r>
          </a:p>
        </p:txBody>
      </p:sp>
    </p:spTree>
    <p:extLst>
      <p:ext uri="{BB962C8B-B14F-4D97-AF65-F5344CB8AC3E}">
        <p14:creationId xmlns:p14="http://schemas.microsoft.com/office/powerpoint/2010/main" val="2797652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DOCUMENTACIÓN REQUERIDA PRÉSTAMO COCHE Y MOTO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95585" y="1096597"/>
            <a:ext cx="6683172" cy="2606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Cédula de identidad, vigente y en buen estado.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Carta Proforma emitida por la automotora con los siguientes datos: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Nombre de los titulares, financiación que desea tomar (con tasa, tasa 0%), plazo, monto a financiar y valor del vehículo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Arial" panose="020B0604020202020204" pitchFamily="34" charset="0"/>
              <a:buChar char="•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Comprobante de ingresos: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Para trabajadores dependientes: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último recibo de sueldo o los últimos 3 cuando se perciben ingresos variables.</a:t>
            </a:r>
          </a:p>
          <a:p>
            <a:pPr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Para trabajadores independientes: </a:t>
            </a: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constancia de ingresos por Contador Público (según modelo Banco Santander).</a:t>
            </a:r>
          </a:p>
          <a:p>
            <a:pPr marL="171450" indent="-171450">
              <a:lnSpc>
                <a:spcPct val="150000"/>
              </a:lnSpc>
              <a:spcBef>
                <a:spcPts val="1200"/>
              </a:spcBef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Constancia de domicilio (última factura de ente público o servicio privado sin multas).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DF51817-B220-4242-B394-B22838703386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99212D9-E636-FB40-BD95-F09501DCD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91A67372-FD2C-7E4C-AEC5-0D2AFCF9FB8E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80726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A838C5-627B-BE42-AF35-61B592FA8C77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058B28E-56FB-A247-9D23-E8093F7A60E0}"/>
              </a:ext>
            </a:extLst>
          </p:cNvPr>
          <p:cNvSpPr txBox="1"/>
          <p:nvPr/>
        </p:nvSpPr>
        <p:spPr>
          <a:xfrm>
            <a:off x="693379" y="2382560"/>
            <a:ext cx="756093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CRÉDITO COCHE</a:t>
            </a:r>
          </a:p>
          <a:p>
            <a:r>
              <a:rPr lang="es-UY" sz="6500" b="1" dirty="0">
                <a:solidFill>
                  <a:schemeClr val="bg1"/>
                </a:solidFill>
                <a:latin typeface="Santander Text Light" panose="020B0304020201020104" pitchFamily="34" charset="77"/>
              </a:rPr>
              <a:t>EMPRESAS</a:t>
            </a:r>
          </a:p>
        </p:txBody>
      </p:sp>
    </p:spTree>
    <p:extLst>
      <p:ext uri="{BB962C8B-B14F-4D97-AF65-F5344CB8AC3E}">
        <p14:creationId xmlns:p14="http://schemas.microsoft.com/office/powerpoint/2010/main" val="145413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¿A QUIÉN ESTÁ DIRIGIDO?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64973" y="905009"/>
            <a:ext cx="6683172" cy="191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Destino: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Compra de vehículos, camiones y maquinaria.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Público objetivo: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Personas jurídicas y unipersonales, que sean sujetos pasivos de IRAE o IMEBA. 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Antigüedad mínima: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2 años desde la fecha de inicio de actividad de la sociedad.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Titulares, socios y empresas no deberán registrar antecedentes negativos de acuerdo con políticas de admisión vigentes de Banco Santander.</a:t>
            </a:r>
            <a:endParaRPr lang="es-UY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0486E2B-04E0-9F4E-9901-27FF2712461F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CD94A90-9CE1-0844-8788-E1FB2EADD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B7490F4-E897-C64A-B469-5AC278520777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4224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40B34563-BE72-DB4B-81DA-FA445709C391}"/>
              </a:ext>
            </a:extLst>
          </p:cNvPr>
          <p:cNvSpPr txBox="1"/>
          <p:nvPr/>
        </p:nvSpPr>
        <p:spPr>
          <a:xfrm>
            <a:off x="426082" y="176270"/>
            <a:ext cx="56699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b="1" dirty="0">
                <a:solidFill>
                  <a:srgbClr val="D9292C"/>
                </a:solidFill>
                <a:latin typeface="Santander Text SemiBold" panose="020B0504020201020104" pitchFamily="34" charset="77"/>
              </a:rPr>
              <a:t>CRÉDITO COCHE EMPRESAS CON TASA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68BDF235-3848-294E-8CF1-9B0705E04EB5}"/>
              </a:ext>
            </a:extLst>
          </p:cNvPr>
          <p:cNvCxnSpPr>
            <a:cxnSpLocks/>
          </p:cNvCxnSpPr>
          <p:nvPr/>
        </p:nvCxnSpPr>
        <p:spPr>
          <a:xfrm flipV="1">
            <a:off x="426083" y="619356"/>
            <a:ext cx="11339834" cy="19115"/>
          </a:xfrm>
          <a:prstGeom prst="line">
            <a:avLst/>
          </a:prstGeom>
          <a:ln w="9525">
            <a:solidFill>
              <a:srgbClr val="D929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5DFC284-9EA4-CA4C-8451-6D8EE503BEDE}"/>
              </a:ext>
            </a:extLst>
          </p:cNvPr>
          <p:cNvSpPr/>
          <p:nvPr/>
        </p:nvSpPr>
        <p:spPr>
          <a:xfrm>
            <a:off x="426082" y="635144"/>
            <a:ext cx="438891" cy="78221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D5E9D3C-B784-4449-82E6-684705FEFFCC}"/>
              </a:ext>
            </a:extLst>
          </p:cNvPr>
          <p:cNvSpPr txBox="1"/>
          <p:nvPr/>
        </p:nvSpPr>
        <p:spPr>
          <a:xfrm>
            <a:off x="347625" y="5951900"/>
            <a:ext cx="114967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Préstamo sujeto a aprobación crediticia y a términos y condiciones de Banco Santander S.A. Banco Santander S.A. es supervisado por el Banco Central del Uruguay, por más información acceda a 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www.bcu.gub.uy</a:t>
            </a:r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. </a:t>
            </a:r>
          </a:p>
          <a:p>
            <a:pPr algn="ctr"/>
            <a:r>
              <a:rPr lang="es-UY" sz="800" dirty="0">
                <a:solidFill>
                  <a:schemeClr val="bg1">
                    <a:lumMod val="65000"/>
                  </a:schemeClr>
                </a:solidFill>
                <a:latin typeface="Santander Text Light" panose="020B0304020201020104" pitchFamily="34" charset="77"/>
              </a:rPr>
              <a:t>Por sugerencias y reclamos, diríjase a: atencionalcliente@santander.com.uy o al teléfono: (02) 132 – interno 4888.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30271E3-3241-4445-B435-854874248577}"/>
              </a:ext>
            </a:extLst>
          </p:cNvPr>
          <p:cNvSpPr txBox="1"/>
          <p:nvPr/>
        </p:nvSpPr>
        <p:spPr>
          <a:xfrm>
            <a:off x="873043" y="905009"/>
            <a:ext cx="10387139" cy="4453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Moneda: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Dólares estadounidenses (USD), Pesos Uruguayos (UYU) o Unidades Indexadas (UI).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Plazo: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Hasta 36 meses.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Financiamiento 0km: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Porcentaje de financiación: Hasta 100% del Valor de Venta del bien.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Montos 0km: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Mínimo USD 5.000.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Garantía a sola firma (sin prenda para 0km y para usados)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Modalidad de pago: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Débito en cuenta Santander.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Tasa:</a:t>
            </a:r>
          </a:p>
          <a:p>
            <a:pPr defTabSz="268288"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La tasa de la operación se definirá para cada caso de acuerdo a las características de la misma, el monto y condiciones de mercado. En el caso de empresas Unipersonales las tasas que se    	aplicarán serán las mismas publicadas en la cartilla del producto “Crédito Coche”.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Seguro de Vida: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Las empresas Unipersonales deberán abonar un 0,10% (sobre el capital financiado por el plazo en meses) al momento de</a:t>
            </a: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 Light" panose="020B0304020201020104" pitchFamily="34" charset="77"/>
              </a:rPr>
              <a:t>          otorgar el crédito.</a:t>
            </a:r>
          </a:p>
          <a:p>
            <a:pPr marL="171450" indent="-171450">
              <a:lnSpc>
                <a:spcPct val="150000"/>
              </a:lnSpc>
              <a:buClr>
                <a:srgbClr val="D9292C"/>
              </a:buClr>
              <a:buSzPct val="110000"/>
              <a:buFont typeface="Wingdings" pitchFamily="2" charset="2"/>
              <a:buChar char="§"/>
            </a:pPr>
            <a:r>
              <a:rPr lang="es-UY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Santander Text" panose="020B0504020201020104" pitchFamily="34" charset="77"/>
              </a:rPr>
              <a:t>Pre cancelación, el costo de la pre cancelación del crédito es de 3 meses de interés sobre el capital financiado.</a:t>
            </a:r>
            <a:endParaRPr lang="es-UY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  <a:p>
            <a:pPr>
              <a:lnSpc>
                <a:spcPct val="150000"/>
              </a:lnSpc>
              <a:buClr>
                <a:srgbClr val="D9292C"/>
              </a:buClr>
              <a:buSzPct val="110000"/>
            </a:pPr>
            <a:endParaRPr lang="es-UY" sz="1000" dirty="0">
              <a:solidFill>
                <a:schemeClr val="tx1">
                  <a:lumMod val="85000"/>
                  <a:lumOff val="15000"/>
                </a:schemeClr>
              </a:solidFill>
              <a:latin typeface="Santander Text Light" panose="020B0304020201020104" pitchFamily="34" charset="77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9971EF-3B86-674B-B2F5-B904924EDFF3}"/>
              </a:ext>
            </a:extLst>
          </p:cNvPr>
          <p:cNvSpPr/>
          <p:nvPr/>
        </p:nvSpPr>
        <p:spPr>
          <a:xfrm>
            <a:off x="-25398" y="6394823"/>
            <a:ext cx="12268200" cy="471644"/>
          </a:xfrm>
          <a:prstGeom prst="rect">
            <a:avLst/>
          </a:prstGeom>
          <a:solidFill>
            <a:srgbClr val="D92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9705DD36-4658-3A4B-B8D1-F7CDAE743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35" y="6533106"/>
            <a:ext cx="927100" cy="165100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282873E2-16CF-B741-976B-1F9A4C123FB1}"/>
              </a:ext>
            </a:extLst>
          </p:cNvPr>
          <p:cNvSpPr/>
          <p:nvPr/>
        </p:nvSpPr>
        <p:spPr>
          <a:xfrm>
            <a:off x="11597099" y="6499067"/>
            <a:ext cx="325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UY" sz="1000" dirty="0">
                <a:solidFill>
                  <a:schemeClr val="bg1"/>
                </a:solidFill>
                <a:latin typeface="Santander Headline" panose="020B0504020201020104" pitchFamily="34" charset="77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7793592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43e66b-6c8d-41ab-8f55-391fb6d58924">
      <Terms xmlns="http://schemas.microsoft.com/office/infopath/2007/PartnerControls"/>
    </lcf76f155ced4ddcb4097134ff3c332f>
    <TaxCatchAll xmlns="356fb7ab-2206-429c-923a-3da7320dc9a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7440FF87C8A4D4199AF546DDA6D94FA" ma:contentTypeVersion="16" ma:contentTypeDescription="Crear nuevo documento." ma:contentTypeScope="" ma:versionID="5ab57719553d1451d7d46c2a15bd740d">
  <xsd:schema xmlns:xsd="http://www.w3.org/2001/XMLSchema" xmlns:xs="http://www.w3.org/2001/XMLSchema" xmlns:p="http://schemas.microsoft.com/office/2006/metadata/properties" xmlns:ns2="5c43e66b-6c8d-41ab-8f55-391fb6d58924" xmlns:ns3="5a568cdf-78a3-45ae-acd0-cd48fcc04895" xmlns:ns4="356fb7ab-2206-429c-923a-3da7320dc9ae" targetNamespace="http://schemas.microsoft.com/office/2006/metadata/properties" ma:root="true" ma:fieldsID="9bedc8357e648e66a29954f5e5a6f258" ns2:_="" ns3:_="" ns4:_="">
    <xsd:import namespace="5c43e66b-6c8d-41ab-8f55-391fb6d58924"/>
    <xsd:import namespace="5a568cdf-78a3-45ae-acd0-cd48fcc04895"/>
    <xsd:import namespace="356fb7ab-2206-429c-923a-3da7320dc9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3e66b-6c8d-41ab-8f55-391fb6d589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a373d6a1-87b9-475e-b10a-bb582e919f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568cdf-78a3-45ae-acd0-cd48fcc0489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6fb7ab-2206-429c-923a-3da7320dc9a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15b27c32-c96b-4d86-aa74-72b61c9bd93a}" ma:internalName="TaxCatchAll" ma:showField="CatchAllData" ma:web="5a568cdf-78a3-45ae-acd0-cd48fcc048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6BCF2E-4C07-4A04-9602-5D499508AB18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a568cdf-78a3-45ae-acd0-cd48fcc04895"/>
    <ds:schemaRef ds:uri="http://purl.org/dc/elements/1.1/"/>
    <ds:schemaRef ds:uri="http://schemas.microsoft.com/office/2006/metadata/properties"/>
    <ds:schemaRef ds:uri="5c43e66b-6c8d-41ab-8f55-391fb6d58924"/>
    <ds:schemaRef ds:uri="http://www.w3.org/XML/1998/namespace"/>
    <ds:schemaRef ds:uri="http://purl.org/dc/terms/"/>
    <ds:schemaRef ds:uri="http://schemas.microsoft.com/office/infopath/2007/PartnerControls"/>
    <ds:schemaRef ds:uri="356fb7ab-2206-429c-923a-3da7320dc9ae"/>
  </ds:schemaRefs>
</ds:datastoreItem>
</file>

<file path=customXml/itemProps2.xml><?xml version="1.0" encoding="utf-8"?>
<ds:datastoreItem xmlns:ds="http://schemas.openxmlformats.org/officeDocument/2006/customXml" ds:itemID="{1DEB875B-50CA-4D2C-9EEE-87705BE875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43e66b-6c8d-41ab-8f55-391fb6d58924"/>
    <ds:schemaRef ds:uri="5a568cdf-78a3-45ae-acd0-cd48fcc04895"/>
    <ds:schemaRef ds:uri="356fb7ab-2206-429c-923a-3da7320dc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71CEB3-AD4E-4F87-9549-4695B3CA55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2097</Words>
  <Application>Microsoft Office PowerPoint</Application>
  <PresentationFormat>Panorámica</PresentationFormat>
  <Paragraphs>169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Calibri Light</vt:lpstr>
      <vt:lpstr>Santander Headline</vt:lpstr>
      <vt:lpstr>Santander Text</vt:lpstr>
      <vt:lpstr>Santander Text Light</vt:lpstr>
      <vt:lpstr>Santander Text SemiBold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Wendy Suárez</dc:creator>
  <cp:lastModifiedBy>Ines Ungo</cp:lastModifiedBy>
  <cp:revision>10</cp:revision>
  <dcterms:created xsi:type="dcterms:W3CDTF">2022-03-07T14:57:12Z</dcterms:created>
  <dcterms:modified xsi:type="dcterms:W3CDTF">2025-05-19T15:01:59Z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0x01010027440FF87C8A4D4199AF546DDA6D94FA</vt:lpwstr>
  </property>
  <property fmtid="{D5CDD505-2E9C-101B-9397-08002B2CF9AE}" pid="3" name="MediaServiceImageTags">
    <vt:lpwstr/>
  </property>
  <property fmtid="{D5CDD505-2E9C-101B-9397-08002B2CF9AE}" pid="4" name="MSIP_Label_41b88ec2-a72b-4523-9e84-0458a1764731_Enabled">
    <vt:lpwstr>true</vt:lpwstr>
  </property>
  <property fmtid="{D5CDD505-2E9C-101B-9397-08002B2CF9AE}" pid="5" name="MSIP_Label_41b88ec2-a72b-4523-9e84-0458a1764731_SetDate">
    <vt:lpwstr>2023-08-16T15:54:58Z</vt:lpwstr>
  </property>
  <property fmtid="{D5CDD505-2E9C-101B-9397-08002B2CF9AE}" pid="6" name="MSIP_Label_41b88ec2-a72b-4523-9e84-0458a1764731_Method">
    <vt:lpwstr>Privileged</vt:lpwstr>
  </property>
  <property fmtid="{D5CDD505-2E9C-101B-9397-08002B2CF9AE}" pid="7" name="MSIP_Label_41b88ec2-a72b-4523-9e84-0458a1764731_Name">
    <vt:lpwstr>Public O365</vt:lpwstr>
  </property>
  <property fmtid="{D5CDD505-2E9C-101B-9397-08002B2CF9AE}" pid="8" name="MSIP_Label_41b88ec2-a72b-4523-9e84-0458a1764731_SiteId">
    <vt:lpwstr>35595a02-4d6d-44ac-99e1-f9ab4cd872db</vt:lpwstr>
  </property>
  <property fmtid="{D5CDD505-2E9C-101B-9397-08002B2CF9AE}" pid="9" name="MSIP_Label_41b88ec2-a72b-4523-9e84-0458a1764731_ActionId">
    <vt:lpwstr>99bb13e7-7d37-41db-8431-338377c7020b</vt:lpwstr>
  </property>
  <property fmtid="{D5CDD505-2E9C-101B-9397-08002B2CF9AE}" pid="10" name="MSIP_Label_41b88ec2-a72b-4523-9e84-0458a1764731_ContentBits">
    <vt:lpwstr>0</vt:lpwstr>
  </property>
</Properties>
</file>